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  <p:sldMasterId id="2147483655" r:id="rId2"/>
  </p:sldMasterIdLst>
  <p:notesMasterIdLst>
    <p:notesMasterId r:id="rId22"/>
  </p:notesMasterIdLst>
  <p:handoutMasterIdLst>
    <p:handoutMasterId r:id="rId23"/>
  </p:handoutMasterIdLst>
  <p:sldIdLst>
    <p:sldId id="256" r:id="rId3"/>
    <p:sldId id="267" r:id="rId4"/>
    <p:sldId id="271" r:id="rId5"/>
    <p:sldId id="273" r:id="rId6"/>
    <p:sldId id="285" r:id="rId7"/>
    <p:sldId id="269" r:id="rId8"/>
    <p:sldId id="274" r:id="rId9"/>
    <p:sldId id="278" r:id="rId10"/>
    <p:sldId id="276" r:id="rId11"/>
    <p:sldId id="277" r:id="rId12"/>
    <p:sldId id="279" r:id="rId13"/>
    <p:sldId id="280" r:id="rId14"/>
    <p:sldId id="281" r:id="rId15"/>
    <p:sldId id="282" r:id="rId16"/>
    <p:sldId id="283" r:id="rId17"/>
    <p:sldId id="284" r:id="rId18"/>
    <p:sldId id="275" r:id="rId19"/>
    <p:sldId id="287" r:id="rId20"/>
    <p:sldId id="286" r:id="rId21"/>
  </p:sldIdLst>
  <p:sldSz cx="9144000" cy="6858000" type="screen4x3"/>
  <p:notesSz cx="9144000" cy="6858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Verdana" panose="020B060403050404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90CD"/>
    <a:srgbClr val="B7B7B7"/>
    <a:srgbClr val="BFBFBF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0" autoAdjust="0"/>
    <p:restoredTop sz="78830" autoAdjust="0"/>
  </p:normalViewPr>
  <p:slideViewPr>
    <p:cSldViewPr snapToGrid="0" snapToObjects="1">
      <p:cViewPr varScale="1">
        <p:scale>
          <a:sx n="56" d="100"/>
          <a:sy n="56" d="100"/>
        </p:scale>
        <p:origin x="56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04" d="100"/>
          <a:sy n="104" d="100"/>
        </p:scale>
        <p:origin x="7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65AA00-CDF9-4CC9-A826-385C854473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A395EC-73B9-4232-9561-CFC72A5861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73778-992E-4C70-983F-5ADEB1D6202B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7E6FD2-4132-416A-9349-315EFA005B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19F06C-177B-4DCA-9AE4-95910FE6FB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29F33-0756-4E0F-B45D-F98653571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0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720973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68213abd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68213abd3_3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 only manual step in proposed method.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User has to calibrate few frames (2 or 3 frames)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0428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Player classification with decision tree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Classes are found with unsupervised learning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Features are calculated from two halves. It improves accuracy.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896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Qualitative and </a:t>
            </a:r>
            <a:r>
              <a:rPr lang="en-US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</a:rPr>
              <a:t>quantitative</a:t>
            </a:r>
            <a:r>
              <a:rPr lang="en-US" dirty="0"/>
              <a:t> results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Compared heatmaps and players paths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Collected ground truth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1039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Heatmaps were compared using SSIM</a:t>
            </a:r>
          </a:p>
        </p:txBody>
      </p:sp>
    </p:spTree>
    <p:extLst>
      <p:ext uri="{BB962C8B-B14F-4D97-AF65-F5344CB8AC3E}">
        <p14:creationId xmlns:p14="http://schemas.microsoft.com/office/powerpoint/2010/main" val="656652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Calibration with 3 manually calibrated frames gets the best results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4696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Player paths were compared using mean distance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396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Also the 3 key-frames got the best results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8420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Goal was achieved. It is possible to create system for affordable data gathering.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Proposed method works in offline mode (</a:t>
            </a:r>
            <a:r>
              <a:rPr lang="en-US" dirty="0" err="1"/>
              <a:t>realtime</a:t>
            </a:r>
            <a:r>
              <a:rPr lang="en-US" dirty="0"/>
              <a:t> is not possible)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There is small tolerance for fast camera view changes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Input footage needs to be continuous shot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Those problems can be eliminated.</a:t>
            </a:r>
          </a:p>
        </p:txBody>
      </p:sp>
    </p:spTree>
    <p:extLst>
      <p:ext uri="{BB962C8B-B14F-4D97-AF65-F5344CB8AC3E}">
        <p14:creationId xmlns:p14="http://schemas.microsoft.com/office/powerpoint/2010/main" val="421066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0038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1676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1. Football is one of the most popular team sports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2. Data has more important role in football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3. Data an be used for: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Augmented reality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Tactical analysis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Players and teams evaluation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Verification of referee decision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 We need players position on the pitch surface.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9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9650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312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Topic is popular among researchers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 have found many articles about this topic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7695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Collecting the football data is usually expensive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Requires complex systems (multiple camera, special equipment)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 wanted to show the possibility of collecting such data using single camera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434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 proposed method can be divided into 3 subproblems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3469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 perform player detection using pretrained YOLOv3 detector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Detection is done only on pitch area – segmentation with color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9870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Camera angle modelling is required step for finding </a:t>
            </a:r>
            <a:r>
              <a:rPr lang="en-US" dirty="0" err="1"/>
              <a:t>homography</a:t>
            </a:r>
            <a:r>
              <a:rPr lang="en-US" dirty="0"/>
              <a:t> for every frame of the input video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4407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owy">
  <p:cSld name="TITLE_1">
    <p:bg>
      <p:bgPr>
        <a:solidFill>
          <a:srgbClr val="1C2F9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595308" y="638341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596800" y="2975008"/>
            <a:ext cx="6298800" cy="203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2596800" y="574433"/>
            <a:ext cx="6201300" cy="16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3" name="Google Shape;13;p2"/>
          <p:cNvSpPr/>
          <p:nvPr/>
        </p:nvSpPr>
        <p:spPr>
          <a:xfrm>
            <a:off x="0" y="0"/>
            <a:ext cx="2286000" cy="685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286000" cy="1658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52449"/>
            <a:ext cx="2286001" cy="89072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 userDrawn="1"/>
        </p:nvSpPr>
        <p:spPr>
          <a:xfrm>
            <a:off x="2286000" y="6498000"/>
            <a:ext cx="6858000" cy="3600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owy 1">
  <p:cSld name="TITLE_1_1">
    <p:bg>
      <p:bgPr>
        <a:solidFill>
          <a:srgbClr val="D9D9D9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228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95308" y="638341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23925" y="3466900"/>
            <a:ext cx="2003100" cy="14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9pPr>
          </a:lstStyle>
          <a:p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2286000" y="0"/>
            <a:ext cx="6858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600"/>
              <a:buNone/>
              <a:defRPr sz="2600" b="1">
                <a:solidFill>
                  <a:srgbClr val="3D85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9pPr>
          </a:lstStyle>
          <a:p>
            <a:endParaRPr dirty="0"/>
          </a:p>
        </p:txBody>
      </p:sp>
      <p:sp>
        <p:nvSpPr>
          <p:cNvPr id="22" name="Google Shape;22;p3"/>
          <p:cNvSpPr/>
          <p:nvPr/>
        </p:nvSpPr>
        <p:spPr>
          <a:xfrm>
            <a:off x="2286000" y="6498000"/>
            <a:ext cx="6858000" cy="3600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652449"/>
            <a:ext cx="2286001" cy="890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286000" cy="1658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owy 1 1">
  <p:cSld name="TITLE_1_1_1">
    <p:bg>
      <p:bgPr>
        <a:noFill/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595308" y="638341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2274300" y="3135625"/>
            <a:ext cx="62520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28" name="Google Shape;28;p4"/>
          <p:cNvSpPr/>
          <p:nvPr/>
        </p:nvSpPr>
        <p:spPr>
          <a:xfrm>
            <a:off x="0" y="0"/>
            <a:ext cx="22509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286000" cy="1658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52449"/>
            <a:ext cx="2286001" cy="89072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2286000" y="6498000"/>
            <a:ext cx="6858000" cy="3600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p4" descr="title.b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17225" y="0"/>
            <a:ext cx="5126774" cy="6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owy">
  <p:cSld name="TITLE_1">
    <p:bg>
      <p:bgPr>
        <a:solidFill>
          <a:srgbClr val="1C2F96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1980000" y="6498000"/>
            <a:ext cx="7164000" cy="3600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3295500" y="4320733"/>
            <a:ext cx="6298800" cy="203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2093550" y="90000"/>
            <a:ext cx="6936900" cy="16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42" name="Google Shape;42;p6"/>
          <p:cNvSpPr/>
          <p:nvPr/>
        </p:nvSpPr>
        <p:spPr>
          <a:xfrm>
            <a:off x="0" y="0"/>
            <a:ext cx="1980000" cy="685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/>
          <p:nvPr/>
        </p:nvSpPr>
        <p:spPr>
          <a:xfrm>
            <a:off x="1979999" y="6498000"/>
            <a:ext cx="281338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ICCS 2021, Kraków</a:t>
            </a:r>
            <a:r>
              <a:rPr lang="pl" dirty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18.06.2021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44" name="Google Shape;44;p6"/>
          <p:cNvPicPr preferRelativeResize="0"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100" y="5909733"/>
            <a:ext cx="1903800" cy="53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225"/>
            <a:ext cx="1980001" cy="88172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1;p8">
            <a:extLst>
              <a:ext uri="{FF2B5EF4-FFF2-40B4-BE49-F238E27FC236}">
                <a16:creationId xmlns:a16="http://schemas.microsoft.com/office/drawing/2014/main" id="{6BC9B2B6-80C6-476C-9503-72910C8A7ED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83194" y="6440599"/>
            <a:ext cx="960900" cy="4675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fld id="{00000000-1234-1234-1234-123412341234}" type="slidenum">
              <a:rPr lang="pl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r>
              <a:rPr lang="pl" dirty="0">
                <a:latin typeface="+mn-lt"/>
              </a:rPr>
              <a:t>/</a:t>
            </a:r>
            <a:r>
              <a:rPr lang="en-US" dirty="0">
                <a:latin typeface="+mn-lt"/>
              </a:rPr>
              <a:t>19</a:t>
            </a:r>
            <a:endParaRPr lang="pl" dirty="0">
              <a:latin typeface="+mn-l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owy 1">
  <p:cSld name="TITLE_1_1">
    <p:bg>
      <p:bgPr>
        <a:solidFill>
          <a:srgbClr val="D9D9D9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1980000" y="6498000"/>
            <a:ext cx="7164000" cy="3600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0" y="0"/>
            <a:ext cx="1980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183194" y="6440599"/>
            <a:ext cx="960900" cy="4675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4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fld id="{00000000-1234-1234-1234-123412341234}" type="slidenum">
              <a:rPr lang="pl" smtClean="0">
                <a:latin typeface="+mn-lt"/>
              </a:rPr>
              <a:pPr/>
              <a:t>‹#›</a:t>
            </a:fld>
            <a:r>
              <a:rPr lang="pl" dirty="0">
                <a:latin typeface="+mn-lt"/>
              </a:rPr>
              <a:t>/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lang="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Google Shape;50;p7"/>
          <p:cNvSpPr txBox="1">
            <a:spLocks noGrp="1"/>
          </p:cNvSpPr>
          <p:nvPr>
            <p:ph type="subTitle" idx="1"/>
          </p:nvPr>
        </p:nvSpPr>
        <p:spPr>
          <a:xfrm>
            <a:off x="0" y="1800000"/>
            <a:ext cx="2110800" cy="3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9pPr>
          </a:lstStyle>
          <a:p>
            <a:endParaRPr dirty="0"/>
          </a:p>
        </p:txBody>
      </p: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600"/>
              <a:buNone/>
              <a:defRPr sz="2600" b="1">
                <a:solidFill>
                  <a:srgbClr val="3D85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9pPr>
          </a:lstStyle>
          <a:p>
            <a:endParaRPr dirty="0"/>
          </a:p>
        </p:txBody>
      </p:sp>
      <p:sp>
        <p:nvSpPr>
          <p:cNvPr id="52" name="Google Shape;52;p7"/>
          <p:cNvSpPr txBox="1"/>
          <p:nvPr/>
        </p:nvSpPr>
        <p:spPr>
          <a:xfrm>
            <a:off x="1979999" y="6498000"/>
            <a:ext cx="2919259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ICCS 2021, Kraków, 18.06.2021</a:t>
            </a:r>
          </a:p>
        </p:txBody>
      </p:sp>
      <p:pic>
        <p:nvPicPr>
          <p:cNvPr id="54" name="Google Shape;5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9225"/>
            <a:ext cx="1980001" cy="881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4;p6">
            <a:extLst>
              <a:ext uri="{FF2B5EF4-FFF2-40B4-BE49-F238E27FC236}">
                <a16:creationId xmlns:a16="http://schemas.microsoft.com/office/drawing/2014/main" id="{0A16A59F-F218-456E-B559-672CB0F8184E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8100" y="5909733"/>
            <a:ext cx="1903800" cy="530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owy 1 1">
  <p:cSld name="TITLE_1_1_1">
    <p:bg>
      <p:bgPr>
        <a:noFill/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>
            <a:off x="1980000" y="6498000"/>
            <a:ext cx="7164000" cy="3600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0" y="0"/>
            <a:ext cx="1980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2274300" y="3135625"/>
            <a:ext cx="62520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pic>
        <p:nvPicPr>
          <p:cNvPr id="59" name="Google Shape;59;p8" descr="title.bg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017225" y="0"/>
            <a:ext cx="5126774" cy="6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 txBox="1"/>
          <p:nvPr/>
        </p:nvSpPr>
        <p:spPr>
          <a:xfrm>
            <a:off x="1979999" y="6498000"/>
            <a:ext cx="297701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ICCS 2021, Kraków, 18.06.2021</a:t>
            </a:r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8183194" y="6440599"/>
            <a:ext cx="960900" cy="4675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fld id="{00000000-1234-1234-1234-123412341234}" type="slidenum">
              <a:rPr lang="pl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r>
              <a:rPr lang="pl" dirty="0">
                <a:latin typeface="+mn-lt"/>
              </a:rPr>
              <a:t>/</a:t>
            </a:r>
            <a:r>
              <a:rPr lang="en-US" dirty="0">
                <a:latin typeface="+mn-lt"/>
              </a:rPr>
              <a:t>19</a:t>
            </a:r>
            <a:endParaRPr lang="pl" dirty="0">
              <a:latin typeface="+mn-lt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225"/>
            <a:ext cx="1980001" cy="881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4;p6">
            <a:extLst>
              <a:ext uri="{FF2B5EF4-FFF2-40B4-BE49-F238E27FC236}">
                <a16:creationId xmlns:a16="http://schemas.microsoft.com/office/drawing/2014/main" id="{18BC4F20-D344-4D3C-A777-D6C8588AF07B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8100" y="5909733"/>
            <a:ext cx="1903800" cy="530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pl" smtClean="0"/>
              <a:pPr/>
              <a:t>‹#›</a:t>
            </a:fld>
            <a:endParaRPr lang="pl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Verdana" panose="020B0604030504040204" pitchFamily="34" charset="0"/>
          <a:ea typeface="Verdana" panose="020B06040305040402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Verdana" panose="020B0604030504040204" pitchFamily="34" charset="0"/>
          <a:ea typeface="Verdana" panose="020B06040305040402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La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pl" smtClean="0"/>
              <a:pPr/>
              <a:t>‹#›</a:t>
            </a:fld>
            <a:endParaRPr lang="pl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Verdana" panose="020B0604030504040204" pitchFamily="34" charset="0"/>
          <a:ea typeface="Verdana" panose="020B06040305040402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8360797" y="6383425"/>
            <a:ext cx="7833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1</a:t>
            </a:fld>
            <a:r>
              <a:rPr lang="pl" dirty="0"/>
              <a:t>/</a:t>
            </a:r>
            <a:r>
              <a:rPr lang="en-US" dirty="0"/>
              <a:t>19</a:t>
            </a:r>
            <a:endParaRPr dirty="0"/>
          </a:p>
        </p:txBody>
      </p:sp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2093550" y="1326216"/>
            <a:ext cx="6936900" cy="21027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Football Players Movement Analysis in Panning Videos</a:t>
            </a:r>
            <a:endParaRPr b="1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0" name="Google Shape;70;p9"/>
          <p:cNvSpPr txBox="1"/>
          <p:nvPr/>
        </p:nvSpPr>
        <p:spPr>
          <a:xfrm>
            <a:off x="2149113" y="3053560"/>
            <a:ext cx="6881337" cy="1995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Karol Działowski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Paweł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Forczmański</a:t>
            </a:r>
            <a:endParaRPr lang="en-US" sz="20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Faculty of Computer Science and Information Technology, West Pomeranian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Technology, Szczecin, </a:t>
            </a:r>
            <a:r>
              <a:rPr lang="en-US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Żołnierska</a:t>
            </a:r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Street 49, 71-210 Szczecin, Poland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karoldzialowski@gmail.com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pforczmanski@wi.zut.edu.pl</a:t>
            </a:r>
            <a:endParaRPr sz="2000" dirty="0">
              <a:solidFill>
                <a:srgbClr val="FFFFFF"/>
              </a:solidFill>
              <a:latin typeface="Consolas" panose="020B0609020204030204" pitchFamily="49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Method: Camera Calibration</a:t>
            </a:r>
            <a:endParaRPr sz="2800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10</a:t>
            </a:fld>
            <a:r>
              <a:rPr lang="pl" dirty="0"/>
              <a:t>/</a:t>
            </a:r>
            <a:r>
              <a:rPr lang="en-US" dirty="0"/>
              <a:t>19</a:t>
            </a:r>
            <a:endParaRPr dirty="0"/>
          </a:p>
        </p:txBody>
      </p:sp>
      <p:sp>
        <p:nvSpPr>
          <p:cNvPr id="78" name="Google Shape;78;p10"/>
          <p:cNvSpPr txBox="1"/>
          <p:nvPr/>
        </p:nvSpPr>
        <p:spPr>
          <a:xfrm>
            <a:off x="2110800" y="1056493"/>
            <a:ext cx="6913790" cy="3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3050" indent="-15875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Calibration of a few frames</a:t>
            </a:r>
          </a:p>
          <a:p>
            <a:pPr marL="273050" indent="-15875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Interpolation based on camera angle model</a:t>
            </a:r>
            <a:endParaRPr sz="28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indent="0"/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b="1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B19BC-130F-4D06-A02F-D7AC41CC4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113" y="2745432"/>
            <a:ext cx="6627774" cy="2348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302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Method: Player classification</a:t>
            </a:r>
            <a:endParaRPr sz="2800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11</a:t>
            </a:fld>
            <a:r>
              <a:rPr lang="pl" dirty="0"/>
              <a:t>/</a:t>
            </a:r>
            <a:r>
              <a:rPr lang="en-US" dirty="0"/>
              <a:t>19</a:t>
            </a:r>
            <a:endParaRPr dirty="0"/>
          </a:p>
        </p:txBody>
      </p:sp>
      <p:sp>
        <p:nvSpPr>
          <p:cNvPr id="78" name="Google Shape;78;p10"/>
          <p:cNvSpPr txBox="1"/>
          <p:nvPr/>
        </p:nvSpPr>
        <p:spPr>
          <a:xfrm>
            <a:off x="2110800" y="1056493"/>
            <a:ext cx="6913790" cy="3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3050" indent="-15875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Hue and Saturation histograms</a:t>
            </a:r>
          </a:p>
          <a:p>
            <a:pPr marL="273050" indent="-15875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Division into upper and lower halves (t-shirt and shorts)</a:t>
            </a:r>
          </a:p>
          <a:p>
            <a:pPr marL="273050" indent="-15875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Classes are defined using clustering</a:t>
            </a:r>
            <a:endParaRPr sz="28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indent="0"/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b="1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48B13-3FDA-4508-88ED-3FE00BA71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702" y="3002291"/>
            <a:ext cx="5308270" cy="3076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4955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  <a:endParaRPr sz="2800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12</a:t>
            </a:fld>
            <a:r>
              <a:rPr lang="pl" dirty="0"/>
              <a:t>/</a:t>
            </a:r>
            <a:r>
              <a:rPr lang="en-US" dirty="0"/>
              <a:t>19</a:t>
            </a:r>
            <a:endParaRPr dirty="0"/>
          </a:p>
        </p:txBody>
      </p:sp>
      <p:sp>
        <p:nvSpPr>
          <p:cNvPr id="78" name="Google Shape;78;p10"/>
          <p:cNvSpPr txBox="1"/>
          <p:nvPr/>
        </p:nvSpPr>
        <p:spPr>
          <a:xfrm>
            <a:off x="2110800" y="841845"/>
            <a:ext cx="6913790" cy="3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3050" indent="-158750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Heatmaps comparison</a:t>
            </a:r>
          </a:p>
          <a:p>
            <a:pPr marL="273050" indent="-158750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Player trajectory comparison</a:t>
            </a:r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indent="0"/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b="1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3C42BF-149C-475B-9188-9B6D6FF65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277" y="3075227"/>
            <a:ext cx="6757445" cy="24283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3118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Results: Heatmaps</a:t>
            </a:r>
            <a:endParaRPr sz="2800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13</a:t>
            </a:fld>
            <a:r>
              <a:rPr lang="pl" dirty="0"/>
              <a:t>/</a:t>
            </a:r>
            <a:r>
              <a:rPr lang="en-US" dirty="0"/>
              <a:t>19</a:t>
            </a:r>
            <a:endParaRPr dirty="0"/>
          </a:p>
        </p:txBody>
      </p:sp>
      <p:sp>
        <p:nvSpPr>
          <p:cNvPr id="78" name="Google Shape;78;p10"/>
          <p:cNvSpPr txBox="1"/>
          <p:nvPr/>
        </p:nvSpPr>
        <p:spPr>
          <a:xfrm>
            <a:off x="2110800" y="841845"/>
            <a:ext cx="6913790" cy="3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3050" indent="-158750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Compared using SSIM</a:t>
            </a:r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indent="0"/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b="1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0BEC6-0B0D-4909-83A3-B755BE291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795" y="1839572"/>
            <a:ext cx="6329548" cy="2292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6B4D53-9844-4B82-82ED-773D3BE15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112" y="4132500"/>
            <a:ext cx="3178105" cy="2292928"/>
          </a:xfrm>
          <a:prstGeom prst="rect">
            <a:avLst/>
          </a:prstGeom>
        </p:spPr>
      </p:pic>
      <p:sp>
        <p:nvSpPr>
          <p:cNvPr id="15" name="Google Shape;78;p10">
            <a:extLst>
              <a:ext uri="{FF2B5EF4-FFF2-40B4-BE49-F238E27FC236}">
                <a16:creationId xmlns:a16="http://schemas.microsoft.com/office/drawing/2014/main" id="{A85B5E07-EC18-4A6A-98CE-0BE2145F239E}"/>
              </a:ext>
            </a:extLst>
          </p:cNvPr>
          <p:cNvSpPr txBox="1"/>
          <p:nvPr/>
        </p:nvSpPr>
        <p:spPr>
          <a:xfrm>
            <a:off x="3077221" y="3459755"/>
            <a:ext cx="2484779" cy="102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>
              <a:lnSpc>
                <a:spcPct val="200000"/>
              </a:lnSpc>
              <a:buSzPct val="100000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Ground truth</a:t>
            </a:r>
          </a:p>
        </p:txBody>
      </p:sp>
      <p:sp>
        <p:nvSpPr>
          <p:cNvPr id="16" name="Google Shape;78;p10">
            <a:extLst>
              <a:ext uri="{FF2B5EF4-FFF2-40B4-BE49-F238E27FC236}">
                <a16:creationId xmlns:a16="http://schemas.microsoft.com/office/drawing/2014/main" id="{75EBD09E-232B-4011-BA95-37830E3667D7}"/>
              </a:ext>
            </a:extLst>
          </p:cNvPr>
          <p:cNvSpPr txBox="1"/>
          <p:nvPr/>
        </p:nvSpPr>
        <p:spPr>
          <a:xfrm>
            <a:off x="4742954" y="5710310"/>
            <a:ext cx="2484779" cy="102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>
              <a:lnSpc>
                <a:spcPct val="200000"/>
              </a:lnSpc>
              <a:buSzPct val="100000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2 key-frames</a:t>
            </a:r>
          </a:p>
        </p:txBody>
      </p:sp>
      <p:sp>
        <p:nvSpPr>
          <p:cNvPr id="17" name="Google Shape;78;p10">
            <a:extLst>
              <a:ext uri="{FF2B5EF4-FFF2-40B4-BE49-F238E27FC236}">
                <a16:creationId xmlns:a16="http://schemas.microsoft.com/office/drawing/2014/main" id="{3CC18D5F-FFB8-42FF-8AF5-2B43257806F7}"/>
              </a:ext>
            </a:extLst>
          </p:cNvPr>
          <p:cNvSpPr txBox="1"/>
          <p:nvPr/>
        </p:nvSpPr>
        <p:spPr>
          <a:xfrm>
            <a:off x="6298322" y="3429000"/>
            <a:ext cx="2484779" cy="102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>
              <a:lnSpc>
                <a:spcPct val="200000"/>
              </a:lnSpc>
              <a:buSzPct val="100000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3 key-frames</a:t>
            </a:r>
          </a:p>
        </p:txBody>
      </p:sp>
    </p:spTree>
    <p:extLst>
      <p:ext uri="{BB962C8B-B14F-4D97-AF65-F5344CB8AC3E}">
        <p14:creationId xmlns:p14="http://schemas.microsoft.com/office/powerpoint/2010/main" val="219605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Results: Heatmaps</a:t>
            </a:r>
            <a:endParaRPr lang="en-US" sz="2800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14</a:t>
            </a:fld>
            <a:r>
              <a:rPr lang="pl" dirty="0"/>
              <a:t>/</a:t>
            </a:r>
            <a:r>
              <a:rPr lang="en-US" dirty="0"/>
              <a:t>19</a:t>
            </a:r>
            <a:endParaRPr dirty="0"/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indent="0"/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b="1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4EBA91F-6C59-4617-B58F-4B7C292E13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651552"/>
              </p:ext>
            </p:extLst>
          </p:nvPr>
        </p:nvGraphicFramePr>
        <p:xfrm>
          <a:off x="2481942" y="2101933"/>
          <a:ext cx="6270172" cy="2244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8193">
                  <a:extLst>
                    <a:ext uri="{9D8B030D-6E8A-4147-A177-3AD203B41FA5}">
                      <a16:colId xmlns:a16="http://schemas.microsoft.com/office/drawing/2014/main" val="3028416444"/>
                    </a:ext>
                  </a:extLst>
                </a:gridCol>
                <a:gridCol w="1353787">
                  <a:extLst>
                    <a:ext uri="{9D8B030D-6E8A-4147-A177-3AD203B41FA5}">
                      <a16:colId xmlns:a16="http://schemas.microsoft.com/office/drawing/2014/main" val="1714163250"/>
                    </a:ext>
                  </a:extLst>
                </a:gridCol>
                <a:gridCol w="1223159">
                  <a:extLst>
                    <a:ext uri="{9D8B030D-6E8A-4147-A177-3AD203B41FA5}">
                      <a16:colId xmlns:a16="http://schemas.microsoft.com/office/drawing/2014/main" val="154143424"/>
                    </a:ext>
                  </a:extLst>
                </a:gridCol>
                <a:gridCol w="1235033">
                  <a:extLst>
                    <a:ext uri="{9D8B030D-6E8A-4147-A177-3AD203B41FA5}">
                      <a16:colId xmlns:a16="http://schemas.microsoft.com/office/drawing/2014/main" val="1578443878"/>
                    </a:ext>
                  </a:extLst>
                </a:gridCol>
              </a:tblGrid>
              <a:tr h="2375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Calibration method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Video material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41469"/>
                  </a:ext>
                </a:extLst>
              </a:tr>
              <a:tr h="3047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957250"/>
                  </a:ext>
                </a:extLst>
              </a:tr>
              <a:tr h="4972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3 key-frames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effectLst/>
                        </a:rPr>
                        <a:t>0.875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effectLst/>
                        </a:rPr>
                        <a:t>0.871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0.831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00821767"/>
                  </a:ext>
                </a:extLst>
              </a:tr>
              <a:tr h="4972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 key-frames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0.857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0.858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0.834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921668"/>
                  </a:ext>
                </a:extLst>
              </a:tr>
              <a:tr h="4972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Simple interpolation (reduced time span)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0.866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0.852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effectLst/>
                        </a:rPr>
                        <a:t>0.904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187078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1F8F57E-9C9A-4B8A-9433-FF22B906786A}"/>
              </a:ext>
            </a:extLst>
          </p:cNvPr>
          <p:cNvSpPr txBox="1"/>
          <p:nvPr/>
        </p:nvSpPr>
        <p:spPr>
          <a:xfrm>
            <a:off x="2820389" y="4451984"/>
            <a:ext cx="55932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SSIM values for heatmaps generated using different calibration methods</a:t>
            </a:r>
          </a:p>
        </p:txBody>
      </p:sp>
    </p:spTree>
    <p:extLst>
      <p:ext uri="{BB962C8B-B14F-4D97-AF65-F5344CB8AC3E}">
        <p14:creationId xmlns:p14="http://schemas.microsoft.com/office/powerpoint/2010/main" val="1604124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Results: Player paths</a:t>
            </a: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15</a:t>
            </a:fld>
            <a:r>
              <a:rPr lang="pl" dirty="0"/>
              <a:t>/</a:t>
            </a:r>
            <a:r>
              <a:rPr lang="en-US" dirty="0"/>
              <a:t>19</a:t>
            </a:r>
            <a:endParaRPr dirty="0"/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indent="0"/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b="1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367AA4-BAEF-432A-A82A-DDD2F3C58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095" y="1844532"/>
            <a:ext cx="5848989" cy="4392982"/>
          </a:xfrm>
          <a:prstGeom prst="rect">
            <a:avLst/>
          </a:prstGeom>
        </p:spPr>
      </p:pic>
      <p:sp>
        <p:nvSpPr>
          <p:cNvPr id="11" name="Google Shape;78;p10">
            <a:extLst>
              <a:ext uri="{FF2B5EF4-FFF2-40B4-BE49-F238E27FC236}">
                <a16:creationId xmlns:a16="http://schemas.microsoft.com/office/drawing/2014/main" id="{8D9C6653-2DC6-48F2-B98F-1943762FA1B4}"/>
              </a:ext>
            </a:extLst>
          </p:cNvPr>
          <p:cNvSpPr txBox="1"/>
          <p:nvPr/>
        </p:nvSpPr>
        <p:spPr>
          <a:xfrm>
            <a:off x="2110800" y="841845"/>
            <a:ext cx="6913790" cy="3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3050" indent="-15875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Compared to ground truth using mean distance</a:t>
            </a:r>
          </a:p>
        </p:txBody>
      </p:sp>
    </p:spTree>
    <p:extLst>
      <p:ext uri="{BB962C8B-B14F-4D97-AF65-F5344CB8AC3E}">
        <p14:creationId xmlns:p14="http://schemas.microsoft.com/office/powerpoint/2010/main" val="1079483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Results: Player paths</a:t>
            </a: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16</a:t>
            </a:fld>
            <a:r>
              <a:rPr lang="pl" dirty="0"/>
              <a:t>/</a:t>
            </a:r>
            <a:r>
              <a:rPr lang="en-US" dirty="0"/>
              <a:t>19</a:t>
            </a:r>
            <a:endParaRPr dirty="0"/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indent="0"/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b="1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4EBA91F-6C59-4617-B58F-4B7C292E13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252319"/>
              </p:ext>
            </p:extLst>
          </p:nvPr>
        </p:nvGraphicFramePr>
        <p:xfrm>
          <a:off x="2481942" y="2101933"/>
          <a:ext cx="6270172" cy="2244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8193">
                  <a:extLst>
                    <a:ext uri="{9D8B030D-6E8A-4147-A177-3AD203B41FA5}">
                      <a16:colId xmlns:a16="http://schemas.microsoft.com/office/drawing/2014/main" val="3028416444"/>
                    </a:ext>
                  </a:extLst>
                </a:gridCol>
                <a:gridCol w="1353787">
                  <a:extLst>
                    <a:ext uri="{9D8B030D-6E8A-4147-A177-3AD203B41FA5}">
                      <a16:colId xmlns:a16="http://schemas.microsoft.com/office/drawing/2014/main" val="1714163250"/>
                    </a:ext>
                  </a:extLst>
                </a:gridCol>
                <a:gridCol w="1223159">
                  <a:extLst>
                    <a:ext uri="{9D8B030D-6E8A-4147-A177-3AD203B41FA5}">
                      <a16:colId xmlns:a16="http://schemas.microsoft.com/office/drawing/2014/main" val="154143424"/>
                    </a:ext>
                  </a:extLst>
                </a:gridCol>
                <a:gridCol w="1235033">
                  <a:extLst>
                    <a:ext uri="{9D8B030D-6E8A-4147-A177-3AD203B41FA5}">
                      <a16:colId xmlns:a16="http://schemas.microsoft.com/office/drawing/2014/main" val="1578443878"/>
                    </a:ext>
                  </a:extLst>
                </a:gridCol>
              </a:tblGrid>
              <a:tr h="2375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Calibration method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Video material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41469"/>
                  </a:ext>
                </a:extLst>
              </a:tr>
              <a:tr h="3047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957250"/>
                  </a:ext>
                </a:extLst>
              </a:tr>
              <a:tr h="4972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3 key-frames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9.694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9.816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27.302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00821767"/>
                  </a:ext>
                </a:extLst>
              </a:tr>
              <a:tr h="4972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 key-frames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13.399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28.444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8921668"/>
                  </a:ext>
                </a:extLst>
              </a:tr>
              <a:tr h="4972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Simple interpolation (reduced time span)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18.063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187078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1F8F57E-9C9A-4B8A-9433-FF22B906786A}"/>
              </a:ext>
            </a:extLst>
          </p:cNvPr>
          <p:cNvSpPr txBox="1"/>
          <p:nvPr/>
        </p:nvSpPr>
        <p:spPr>
          <a:xfrm>
            <a:off x="2481942" y="4451984"/>
            <a:ext cx="627017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Mean distances (in pixels) between paths travelled by selected player and</a:t>
            </a:r>
          </a:p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different calibration methods</a:t>
            </a:r>
          </a:p>
        </p:txBody>
      </p:sp>
    </p:spTree>
    <p:extLst>
      <p:ext uri="{BB962C8B-B14F-4D97-AF65-F5344CB8AC3E}">
        <p14:creationId xmlns:p14="http://schemas.microsoft.com/office/powerpoint/2010/main" val="3610738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Conclusions</a:t>
            </a:r>
            <a:endParaRPr sz="2800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17</a:t>
            </a:fld>
            <a:r>
              <a:rPr lang="pl" dirty="0"/>
              <a:t>/</a:t>
            </a:r>
            <a:r>
              <a:rPr lang="en-US" dirty="0"/>
              <a:t>19</a:t>
            </a:r>
            <a:endParaRPr dirty="0"/>
          </a:p>
        </p:txBody>
      </p:sp>
      <p:sp>
        <p:nvSpPr>
          <p:cNvPr id="78" name="Google Shape;78;p10"/>
          <p:cNvSpPr txBox="1"/>
          <p:nvPr/>
        </p:nvSpPr>
        <p:spPr>
          <a:xfrm>
            <a:off x="2110800" y="961009"/>
            <a:ext cx="6913790" cy="3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Heatmaps and trajectories can be generated using collected data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Collecting players movement from a single camera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Small tolerance for fast camera view changes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Football pitch has to be green (and non-pitch objects in a different color)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Proposed method works in offline mode (because of Optical Flow)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Input footage has to be continuous, single shot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  <a:sym typeface="Lato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Future work: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Automatic camera calibration [</a:t>
            </a:r>
            <a:r>
              <a:rPr lang="en-US" sz="2400" dirty="0">
                <a:solidFill>
                  <a:srgbClr val="7890CD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Chen2019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, </a:t>
            </a:r>
            <a:r>
              <a:rPr lang="en-US" sz="2400" dirty="0">
                <a:solidFill>
                  <a:srgbClr val="7890CD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Homayounfar2017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]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Automatic scene detection [</a:t>
            </a:r>
            <a:r>
              <a:rPr lang="en-US" sz="2400" dirty="0">
                <a:solidFill>
                  <a:srgbClr val="7890CD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Wang2005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]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sz="2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indent="0"/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b="1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866384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References</a:t>
            </a:r>
            <a:endParaRPr sz="2800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18</a:t>
            </a:fld>
            <a:r>
              <a:rPr lang="pl" dirty="0"/>
              <a:t>/</a:t>
            </a:r>
            <a:r>
              <a:rPr lang="en-US" dirty="0"/>
              <a:t>19</a:t>
            </a:r>
            <a:endParaRPr dirty="0"/>
          </a:p>
        </p:txBody>
      </p:sp>
      <p:sp>
        <p:nvSpPr>
          <p:cNvPr id="78" name="Google Shape;78;p10"/>
          <p:cNvSpPr txBox="1"/>
          <p:nvPr/>
        </p:nvSpPr>
        <p:spPr>
          <a:xfrm>
            <a:off x="2110800" y="961009"/>
            <a:ext cx="6913790" cy="521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[</a:t>
            </a:r>
            <a:r>
              <a:rPr lang="en-US" sz="2000" dirty="0">
                <a:solidFill>
                  <a:srgbClr val="7890CD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Baysal2015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]: 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Baysal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, S., &amp; 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Duygulu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, P. (2015).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Sentioscope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: a soccer player tracking system using model field particles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. IEEE Transactions on Circuits and Systems for Video Technology, 26(7), 1350-1362.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[</a:t>
            </a:r>
            <a:r>
              <a:rPr lang="en-US" sz="2000" dirty="0">
                <a:solidFill>
                  <a:srgbClr val="7890CD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Santosh2019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]: Santhosh, P., 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Kaarthick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, B.: 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An automated player detection and tracking in basketball game.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Comput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. Mater. Continua 58(3), 625–639 (2019) 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[</a:t>
            </a:r>
            <a:r>
              <a:rPr lang="en-US" sz="2000" dirty="0">
                <a:solidFill>
                  <a:srgbClr val="7890CD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Ghanem201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]: Ghanem, B., Zhang, T., Ahuja, N.: 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Robust video registration applied to field-sports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video analysis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. In: IEEE International Conference on Acoustics, Speech, and Signal Processing (ICASSP), vol. 2. 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Citeseer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 (2012)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[</a:t>
            </a:r>
            <a:r>
              <a:rPr lang="en-US" sz="2000" dirty="0">
                <a:solidFill>
                  <a:srgbClr val="7890CD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Ramanathan2016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]: Ramanathan, V., Huang, J., Abu-El-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Haija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, S., 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Gorban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, A., Murphy, K., Fei-Fei, L.: 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Detecting events and key actors in multi-person videos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. In: Proceedings of the IEEE Conference on Computer Vision and Pattern Recognition, pp. 3043–3053 (2016)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indent="0"/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771729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References</a:t>
            </a:r>
            <a:endParaRPr sz="2800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19</a:t>
            </a:fld>
            <a:r>
              <a:rPr lang="pl" dirty="0"/>
              <a:t>/</a:t>
            </a:r>
            <a:r>
              <a:rPr lang="en-US" dirty="0"/>
              <a:t>19</a:t>
            </a:r>
            <a:endParaRPr dirty="0"/>
          </a:p>
        </p:txBody>
      </p:sp>
      <p:sp>
        <p:nvSpPr>
          <p:cNvPr id="78" name="Google Shape;78;p10"/>
          <p:cNvSpPr txBox="1"/>
          <p:nvPr/>
        </p:nvSpPr>
        <p:spPr>
          <a:xfrm>
            <a:off x="2110800" y="961009"/>
            <a:ext cx="6913790" cy="3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[</a:t>
            </a:r>
            <a:r>
              <a:rPr lang="en-US" sz="2000" dirty="0">
                <a:solidFill>
                  <a:srgbClr val="7890CD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Chen2019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]: Chen, J., Little, J.J.: 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Sports camera calibration via synthetic data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. In: Proceedings of the IEEE/CVF Conference on Computer Vision and Pattern Recognition Workshops (2019)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[</a:t>
            </a:r>
            <a:r>
              <a:rPr lang="en-US" sz="2000" dirty="0">
                <a:solidFill>
                  <a:srgbClr val="7890CD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Homayounfar2017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]: 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Homayounfar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, N., Fidler, S., Urtasun, R.: 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Sports field localization via deep structured models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. In: 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Procedings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 of the IEEE Conference on Computer Vision and Pattern Recognition, pp. 5212–5220 (2017)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[</a:t>
            </a:r>
            <a:r>
              <a:rPr lang="en-US" sz="2000" dirty="0">
                <a:solidFill>
                  <a:srgbClr val="7890CD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Wang2005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]: Wang, J., 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Chng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, E., Xu, C.: 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Soccer replay detection using scene transition structure analysis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. In: Proceedings (ICASSP 2005). IEEE International Conference on Acoustics, Speech, and Signal Processing, 2005, vol. 2, pp. ii/433–ii/436 (2005).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indent="0"/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15328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Background</a:t>
            </a:r>
            <a:endParaRPr sz="2800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2</a:t>
            </a:fld>
            <a:r>
              <a:rPr lang="pl" dirty="0"/>
              <a:t>/</a:t>
            </a:r>
            <a:r>
              <a:rPr lang="en-US" dirty="0"/>
              <a:t>19</a:t>
            </a:r>
            <a:endParaRPr dirty="0"/>
          </a:p>
        </p:txBody>
      </p:sp>
      <p:sp>
        <p:nvSpPr>
          <p:cNvPr id="78" name="Google Shape;78;p10"/>
          <p:cNvSpPr txBox="1"/>
          <p:nvPr/>
        </p:nvSpPr>
        <p:spPr>
          <a:xfrm>
            <a:off x="2110800" y="941900"/>
            <a:ext cx="6913790" cy="13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3050" lvl="0" indent="-1587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The popularity of football</a:t>
            </a:r>
          </a:p>
          <a:p>
            <a:pPr marL="273050" lvl="0" indent="-1587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How the data can be used in football</a:t>
            </a:r>
          </a:p>
          <a:p>
            <a:pPr marL="273050" lvl="0" indent="-1587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What data should be collected</a:t>
            </a:r>
            <a:endParaRPr sz="2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lvl="0" indent="0"/>
            <a:r>
              <a:rPr lang="en-US" sz="1800" b="1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  <a:endParaRPr lang="pl-PL" sz="1800" b="1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  <a:cs typeface="Montserrat"/>
              <a:sym typeface="Montserrat"/>
            </a:endParaRP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BD16D-371F-4BD0-B12A-F79003D30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800" y="2327564"/>
            <a:ext cx="6888971" cy="3852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4851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Background</a:t>
            </a:r>
            <a:endParaRPr sz="2800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3</a:t>
            </a:fld>
            <a:r>
              <a:rPr lang="pl" dirty="0"/>
              <a:t>/</a:t>
            </a:r>
            <a:r>
              <a:rPr lang="en-US" dirty="0"/>
              <a:t>19</a:t>
            </a:r>
            <a:endParaRPr dirty="0"/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lvl="0" indent="0"/>
            <a:r>
              <a:rPr lang="en-US" sz="1800" b="1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  <a:endParaRPr lang="pl-PL" sz="1800" b="1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  <a:cs typeface="Montserrat"/>
              <a:sym typeface="Montserrat"/>
            </a:endParaRP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E7CAA-9CD6-468A-AFC1-43D10B795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964" y="1633745"/>
            <a:ext cx="6842861" cy="39778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1000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Background</a:t>
            </a:r>
            <a:endParaRPr sz="2800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4</a:t>
            </a:fld>
            <a:r>
              <a:rPr lang="pl" dirty="0"/>
              <a:t>/</a:t>
            </a:r>
            <a:r>
              <a:rPr lang="en-US" dirty="0"/>
              <a:t>19</a:t>
            </a:r>
            <a:endParaRPr dirty="0"/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lvl="0" indent="0"/>
            <a:r>
              <a:rPr lang="en-US" sz="1800" b="1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  <a:endParaRPr lang="pl-PL" sz="1800" b="1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  <a:cs typeface="Montserrat"/>
              <a:sym typeface="Montserrat"/>
            </a:endParaRP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6A6CE-1785-4BAE-9774-C96275252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912" y="1405233"/>
            <a:ext cx="6096851" cy="43535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066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Related works</a:t>
            </a:r>
            <a:endParaRPr sz="2800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5</a:t>
            </a:fld>
            <a:r>
              <a:rPr lang="pl" dirty="0"/>
              <a:t>/</a:t>
            </a:r>
            <a:r>
              <a:rPr lang="en-US" dirty="0"/>
              <a:t>19</a:t>
            </a:r>
            <a:endParaRPr dirty="0"/>
          </a:p>
        </p:txBody>
      </p:sp>
      <p:sp>
        <p:nvSpPr>
          <p:cNvPr id="78" name="Google Shape;78;p10"/>
          <p:cNvSpPr txBox="1"/>
          <p:nvPr/>
        </p:nvSpPr>
        <p:spPr>
          <a:xfrm>
            <a:off x="2110800" y="941900"/>
            <a:ext cx="6913790" cy="492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Field Registration: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Manual calibration [</a:t>
            </a:r>
            <a:r>
              <a:rPr lang="en-US" sz="2400" dirty="0">
                <a:solidFill>
                  <a:srgbClr val="7890CD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Ghanem2012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]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Automatic calibration [</a:t>
            </a:r>
            <a:r>
              <a:rPr lang="en-US" sz="2400" dirty="0">
                <a:solidFill>
                  <a:srgbClr val="7890CD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Sharma2018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, </a:t>
            </a:r>
            <a:r>
              <a:rPr lang="en-US" sz="2400" dirty="0">
                <a:solidFill>
                  <a:srgbClr val="7890CD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Chen2019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]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  <a:sym typeface="Lato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Player Detection: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HOG detector [</a:t>
            </a:r>
            <a:r>
              <a:rPr lang="en-US" sz="2400" dirty="0">
                <a:solidFill>
                  <a:srgbClr val="7890CD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Santosh2019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]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CNN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multibox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 detector [</a:t>
            </a:r>
            <a:r>
              <a:rPr lang="en-US" sz="2400" dirty="0">
                <a:solidFill>
                  <a:srgbClr val="7890CD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Ramanathan2016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]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  <a:sym typeface="Lato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Complete systems: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Multi-camera tracking [</a:t>
            </a:r>
            <a:r>
              <a:rPr lang="en-US" sz="2400" dirty="0">
                <a:solidFill>
                  <a:srgbClr val="7890CD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Baysal2015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]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  <a:sym typeface="Lato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100000"/>
            </a:pPr>
            <a:endParaRPr lang="en-US" sz="2400" b="1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  <a:sym typeface="Lato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100000"/>
            </a:pPr>
            <a:endParaRPr sz="2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lvl="0" indent="0"/>
            <a:r>
              <a:rPr lang="en-US" sz="1800" b="1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  <a:endParaRPr lang="pl-PL" sz="1800" b="1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  <a:cs typeface="Montserrat"/>
              <a:sym typeface="Montserrat"/>
            </a:endParaRP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318441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Objective</a:t>
            </a:r>
            <a:endParaRPr sz="2800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6</a:t>
            </a:fld>
            <a:r>
              <a:rPr lang="pl" dirty="0"/>
              <a:t>/</a:t>
            </a:r>
            <a:r>
              <a:rPr lang="en-US" dirty="0"/>
              <a:t>19</a:t>
            </a:r>
            <a:endParaRPr dirty="0"/>
          </a:p>
        </p:txBody>
      </p:sp>
      <p:sp>
        <p:nvSpPr>
          <p:cNvPr id="78" name="Google Shape;78;p10"/>
          <p:cNvSpPr txBox="1"/>
          <p:nvPr/>
        </p:nvSpPr>
        <p:spPr>
          <a:xfrm>
            <a:off x="2110800" y="941900"/>
            <a:ext cx="6913790" cy="13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3050" lvl="0" indent="-1587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Research affordable way of collecting data</a:t>
            </a:r>
          </a:p>
          <a:p>
            <a:pPr marL="273050" lvl="0" indent="-1587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Use footage from a single camera</a:t>
            </a:r>
          </a:p>
          <a:p>
            <a:pPr marL="273050" lvl="0" indent="-1587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Limitations of input video </a:t>
            </a:r>
            <a:endParaRPr sz="2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indent="0"/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b="1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78FEE-37FD-4FBF-B5B3-14C7425BA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000" y="2775658"/>
            <a:ext cx="7161497" cy="312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76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Method</a:t>
            </a:r>
            <a:endParaRPr sz="2800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7</a:t>
            </a:fld>
            <a:r>
              <a:rPr lang="pl" dirty="0"/>
              <a:t>/</a:t>
            </a:r>
            <a:r>
              <a:rPr lang="en-US" dirty="0"/>
              <a:t>19</a:t>
            </a:r>
            <a:endParaRPr dirty="0"/>
          </a:p>
        </p:txBody>
      </p:sp>
      <p:sp>
        <p:nvSpPr>
          <p:cNvPr id="78" name="Google Shape;78;p10"/>
          <p:cNvSpPr txBox="1"/>
          <p:nvPr/>
        </p:nvSpPr>
        <p:spPr>
          <a:xfrm>
            <a:off x="2110800" y="1958536"/>
            <a:ext cx="6913790" cy="3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3050" indent="-158750">
              <a:buSzPct val="1000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Player detection 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with YOLOv3 detector</a:t>
            </a:r>
          </a:p>
          <a:p>
            <a:pPr marL="273050" lvl="0" indent="-1587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Semi automatic 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camera calibration</a:t>
            </a:r>
          </a:p>
          <a:p>
            <a:pPr marL="625475" lvl="1" indent="-15875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Camera angle modelling using optical flow</a:t>
            </a:r>
          </a:p>
          <a:p>
            <a:pPr marL="625475" lvl="1" indent="-158750">
              <a:buSzPct val="1000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Homography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 interpolation</a:t>
            </a:r>
          </a:p>
          <a:p>
            <a:pPr marL="273050" lvl="0" indent="-1587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Player classification 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into teams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100000"/>
            </a:pPr>
            <a:endParaRPr sz="2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indent="0"/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b="1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131779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Method: Player detection</a:t>
            </a:r>
            <a:endParaRPr sz="2800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8</a:t>
            </a:fld>
            <a:r>
              <a:rPr lang="pl" dirty="0"/>
              <a:t>/</a:t>
            </a:r>
            <a:r>
              <a:rPr lang="en-US" dirty="0"/>
              <a:t>19</a:t>
            </a:r>
            <a:endParaRPr dirty="0"/>
          </a:p>
        </p:txBody>
      </p:sp>
      <p:sp>
        <p:nvSpPr>
          <p:cNvPr id="78" name="Google Shape;78;p10"/>
          <p:cNvSpPr txBox="1"/>
          <p:nvPr/>
        </p:nvSpPr>
        <p:spPr>
          <a:xfrm>
            <a:off x="2110800" y="1056493"/>
            <a:ext cx="6913790" cy="3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3050" indent="-15875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Detection performed by YOLOv3 detector</a:t>
            </a:r>
          </a:p>
          <a:p>
            <a:pPr marL="273050" indent="-15875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Detection limited to football pitch using color segmentation </a:t>
            </a:r>
            <a:endParaRPr sz="28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indent="0"/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b="1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9003A-4F8C-4EBB-9949-9B43F1E4B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72" y="2597895"/>
            <a:ext cx="6376554" cy="356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950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Method: Camera angle modelling</a:t>
            </a:r>
            <a:endParaRPr sz="2800" dirty="0">
              <a:solidFill>
                <a:srgbClr val="7890C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/>
              <a:t>9</a:t>
            </a:fld>
            <a:r>
              <a:rPr lang="pl" dirty="0"/>
              <a:t>/</a:t>
            </a:r>
            <a:r>
              <a:rPr lang="en-US" dirty="0"/>
              <a:t>19</a:t>
            </a:r>
            <a:endParaRPr dirty="0"/>
          </a:p>
        </p:txBody>
      </p:sp>
      <p:sp>
        <p:nvSpPr>
          <p:cNvPr id="78" name="Google Shape;78;p10"/>
          <p:cNvSpPr txBox="1"/>
          <p:nvPr/>
        </p:nvSpPr>
        <p:spPr>
          <a:xfrm>
            <a:off x="2110800" y="1056493"/>
            <a:ext cx="6913790" cy="3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3050" indent="-15875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Approximation of horizontal panning with 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Lato"/>
              </a:rPr>
              <a:t>Optical Flow </a:t>
            </a:r>
            <a:endParaRPr sz="2400" b="1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1980000" cy="3564000"/>
          </a:xfrm>
        </p:spPr>
        <p:txBody>
          <a:bodyPr/>
          <a:lstStyle/>
          <a:p>
            <a:pPr marL="0" indent="0"/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Background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Objective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b="1" dirty="0">
                <a:solidFill>
                  <a:srgbClr val="7890CD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Method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Results</a:t>
            </a:r>
          </a:p>
          <a:p>
            <a:pPr marL="0" lvl="0" indent="0">
              <a:spcBef>
                <a:spcPts val="1000"/>
              </a:spcBef>
            </a:pPr>
            <a:r>
              <a:rPr lang="en-US" sz="1800" dirty="0">
                <a:solidFill>
                  <a:srgbClr val="B7B7B7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Conclusions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442C3-9177-444C-91AD-C8D842180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089" y="2113005"/>
            <a:ext cx="5647821" cy="42704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032428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</TotalTime>
  <Words>1130</Words>
  <Application>Microsoft Office PowerPoint</Application>
  <PresentationFormat>On-screen Show (4:3)</PresentationFormat>
  <Paragraphs>262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Consolas</vt:lpstr>
      <vt:lpstr>Verdana</vt:lpstr>
      <vt:lpstr>Arial</vt:lpstr>
      <vt:lpstr>Lato</vt:lpstr>
      <vt:lpstr>Calibri</vt:lpstr>
      <vt:lpstr>Focus</vt:lpstr>
      <vt:lpstr>Focus</vt:lpstr>
      <vt:lpstr>Football Players Movement Analysis in Panning Videos</vt:lpstr>
      <vt:lpstr>Background</vt:lpstr>
      <vt:lpstr>Background</vt:lpstr>
      <vt:lpstr>Background</vt:lpstr>
      <vt:lpstr>Related works</vt:lpstr>
      <vt:lpstr>Objective</vt:lpstr>
      <vt:lpstr>Method</vt:lpstr>
      <vt:lpstr>Method: Player detection</vt:lpstr>
      <vt:lpstr>Method: Camera angle modelling</vt:lpstr>
      <vt:lpstr>Method: Camera Calibration</vt:lpstr>
      <vt:lpstr>Method: Player classification</vt:lpstr>
      <vt:lpstr>Results</vt:lpstr>
      <vt:lpstr>Results: Heatmaps</vt:lpstr>
      <vt:lpstr>Results: Heatmaps</vt:lpstr>
      <vt:lpstr>Results: Player paths</vt:lpstr>
      <vt:lpstr>Results: Player paths</vt:lpstr>
      <vt:lpstr>Conclusions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Tytuł Pracy  West Pomeranian University of Technology, Szczecin Poland</dc:title>
  <dc:creator>karol</dc:creator>
  <cp:lastModifiedBy>Karol Działowski</cp:lastModifiedBy>
  <cp:revision>46</cp:revision>
  <cp:lastPrinted>2021-06-16T18:27:39Z</cp:lastPrinted>
  <dcterms:modified xsi:type="dcterms:W3CDTF">2021-06-18T09:05:56Z</dcterms:modified>
</cp:coreProperties>
</file>